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60" r:id="rId6"/>
    <p:sldId id="261" r:id="rId7"/>
    <p:sldId id="262" r:id="rId8"/>
    <p:sldId id="263" r:id="rId9"/>
    <p:sldId id="26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01" autoAdjust="0"/>
  </p:normalViewPr>
  <p:slideViewPr>
    <p:cSldViewPr>
      <p:cViewPr varScale="1">
        <p:scale>
          <a:sx n="103" d="100"/>
          <a:sy n="103" d="100"/>
        </p:scale>
        <p:origin x="-210"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60F933-639A-4ABF-8F72-B12518D83F19}" type="datetimeFigureOut">
              <a:rPr lang="en-US" smtClean="0"/>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2144430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0F933-639A-4ABF-8F72-B12518D83F19}" type="datetimeFigureOut">
              <a:rPr lang="en-US" smtClean="0"/>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3761646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0F933-639A-4ABF-8F72-B12518D83F19}" type="datetimeFigureOut">
              <a:rPr lang="en-US" smtClean="0"/>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360970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0F933-639A-4ABF-8F72-B12518D83F19}" type="datetimeFigureOut">
              <a:rPr lang="en-US" smtClean="0"/>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1457087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60F933-639A-4ABF-8F72-B12518D83F19}" type="datetimeFigureOut">
              <a:rPr lang="en-US" smtClean="0"/>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3077551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60F933-639A-4ABF-8F72-B12518D83F19}" type="datetimeFigureOut">
              <a:rPr lang="en-US" smtClean="0"/>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853251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60F933-639A-4ABF-8F72-B12518D83F19}" type="datetimeFigureOut">
              <a:rPr lang="en-US" smtClean="0"/>
              <a:t>5/6/2013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16644796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60F933-639A-4ABF-8F72-B12518D83F19}" type="datetimeFigureOut">
              <a:rPr lang="en-US" smtClean="0"/>
              <a:t>5/6/2013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1127447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60F933-639A-4ABF-8F72-B12518D83F19}" type="datetimeFigureOut">
              <a:rPr lang="en-US" smtClean="0"/>
              <a:t>5/6/2013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2820633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0F933-639A-4ABF-8F72-B12518D83F19}" type="datetimeFigureOut">
              <a:rPr lang="en-US" smtClean="0"/>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2627069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0F933-639A-4ABF-8F72-B12518D83F19}" type="datetimeFigureOut">
              <a:rPr lang="en-US" smtClean="0"/>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6450B4-2D5F-4542-A986-D7146C4ED281}" type="slidenum">
              <a:rPr lang="en-US" smtClean="0"/>
              <a:t>‹#›</a:t>
            </a:fld>
            <a:endParaRPr lang="en-US"/>
          </a:p>
        </p:txBody>
      </p:sp>
    </p:spTree>
    <p:extLst>
      <p:ext uri="{BB962C8B-B14F-4D97-AF65-F5344CB8AC3E}">
        <p14:creationId xmlns:p14="http://schemas.microsoft.com/office/powerpoint/2010/main" val="4149870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60F933-639A-4ABF-8F72-B12518D83F19}" type="datetimeFigureOut">
              <a:rPr lang="en-US" smtClean="0"/>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6450B4-2D5F-4542-A986-D7146C4ED281}" type="slidenum">
              <a:rPr lang="en-US" smtClean="0"/>
              <a:t>‹#›</a:t>
            </a:fld>
            <a:endParaRPr lang="en-US"/>
          </a:p>
        </p:txBody>
      </p:sp>
    </p:spTree>
    <p:extLst>
      <p:ext uri="{BB962C8B-B14F-4D97-AF65-F5344CB8AC3E}">
        <p14:creationId xmlns:p14="http://schemas.microsoft.com/office/powerpoint/2010/main" val="2662441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lstStyle/>
          <a:p>
            <a:r>
              <a:rPr lang="en-US" dirty="0" err="1" smtClean="0"/>
              <a:t>Chelmno</a:t>
            </a:r>
            <a:endParaRPr lang="en-US" dirty="0"/>
          </a:p>
        </p:txBody>
      </p:sp>
      <p:sp>
        <p:nvSpPr>
          <p:cNvPr id="3" name="Subtitle 2"/>
          <p:cNvSpPr>
            <a:spLocks noGrp="1"/>
          </p:cNvSpPr>
          <p:nvPr>
            <p:ph type="subTitle" idx="1"/>
          </p:nvPr>
        </p:nvSpPr>
        <p:spPr>
          <a:xfrm>
            <a:off x="5867400" y="1447800"/>
            <a:ext cx="2743200" cy="762000"/>
          </a:xfrm>
        </p:spPr>
        <p:txBody>
          <a:bodyPr>
            <a:normAutofit fontScale="92500"/>
          </a:bodyPr>
          <a:lstStyle/>
          <a:p>
            <a:r>
              <a:rPr lang="en-US" dirty="0" err="1" smtClean="0"/>
              <a:t>SangWoong</a:t>
            </a:r>
            <a:r>
              <a:rPr lang="en-US" dirty="0" smtClean="0"/>
              <a:t> Lee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33599"/>
            <a:ext cx="9067799" cy="4724401"/>
          </a:xfrm>
          <a:prstGeom prst="rect">
            <a:avLst/>
          </a:prstGeom>
        </p:spPr>
      </p:pic>
    </p:spTree>
    <p:extLst>
      <p:ext uri="{BB962C8B-B14F-4D97-AF65-F5344CB8AC3E}">
        <p14:creationId xmlns:p14="http://schemas.microsoft.com/office/powerpoint/2010/main" val="314915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 concentration camps, specify the type </a:t>
            </a:r>
            <a:endParaRPr lang="en-US" dirty="0"/>
          </a:p>
        </p:txBody>
      </p:sp>
      <p:sp>
        <p:nvSpPr>
          <p:cNvPr id="3" name="Content Placeholder 2"/>
          <p:cNvSpPr>
            <a:spLocks noGrp="1"/>
          </p:cNvSpPr>
          <p:nvPr>
            <p:ph idx="1"/>
          </p:nvPr>
        </p:nvSpPr>
        <p:spPr/>
        <p:txBody>
          <a:bodyPr/>
          <a:lstStyle/>
          <a:p>
            <a:r>
              <a:rPr lang="en-US" dirty="0" smtClean="0"/>
              <a:t>This camp </a:t>
            </a:r>
            <a:r>
              <a:rPr lang="en-US" smtClean="0"/>
              <a:t>is extermination camp</a:t>
            </a:r>
            <a:endParaRPr lang="en-US"/>
          </a:p>
        </p:txBody>
      </p:sp>
    </p:spTree>
    <p:extLst>
      <p:ext uri="{BB962C8B-B14F-4D97-AF65-F5344CB8AC3E}">
        <p14:creationId xmlns:p14="http://schemas.microsoft.com/office/powerpoint/2010/main" val="4141779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lstStyle/>
          <a:p>
            <a:r>
              <a:rPr lang="en-US" dirty="0" smtClean="0"/>
              <a:t>The location of </a:t>
            </a:r>
            <a:r>
              <a:rPr lang="en-US" dirty="0" err="1" smtClean="0"/>
              <a:t>Chelmno</a:t>
            </a:r>
            <a:r>
              <a:rPr lang="en-US" dirty="0" smtClean="0"/>
              <a:t> camp </a:t>
            </a:r>
            <a:endParaRPr lang="en-US" dirty="0"/>
          </a:p>
        </p:txBody>
      </p:sp>
      <p:sp>
        <p:nvSpPr>
          <p:cNvPr id="3" name="Subtitle 2"/>
          <p:cNvSpPr>
            <a:spLocks noGrp="1"/>
          </p:cNvSpPr>
          <p:nvPr>
            <p:ph type="subTitle" idx="1"/>
          </p:nvPr>
        </p:nvSpPr>
        <p:spPr>
          <a:xfrm>
            <a:off x="914400" y="2209800"/>
            <a:ext cx="7162800" cy="990600"/>
          </a:xfrm>
        </p:spPr>
        <p:txBody>
          <a:bodyPr>
            <a:normAutofit fontScale="47500" lnSpcReduction="20000"/>
          </a:bodyPr>
          <a:lstStyle/>
          <a:p>
            <a:r>
              <a:rPr lang="en-US" dirty="0" smtClean="0"/>
              <a:t>The village of </a:t>
            </a:r>
            <a:r>
              <a:rPr lang="en-US" dirty="0" err="1" smtClean="0"/>
              <a:t>Chelmno</a:t>
            </a:r>
            <a:r>
              <a:rPr lang="en-US" dirty="0" smtClean="0"/>
              <a:t> is situated 14 km from the town of </a:t>
            </a:r>
            <a:r>
              <a:rPr lang="en-US" dirty="0" err="1" smtClean="0"/>
              <a:t>Kolo</a:t>
            </a:r>
            <a:r>
              <a:rPr lang="en-US" dirty="0" smtClean="0"/>
              <a:t>, through which runs the main railway line from Lodz to Poznan, and which is connected with the village of </a:t>
            </a:r>
            <a:r>
              <a:rPr lang="en-US" dirty="0" err="1" smtClean="0"/>
              <a:t>Chelmno</a:t>
            </a:r>
            <a:r>
              <a:rPr lang="en-US" dirty="0" smtClean="0"/>
              <a:t> by a branch line. Lodz, the second largest city of Poland, which in 1939 had a Jewish population of 202,000, was relatively near; the road to it was good and little used.</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352800"/>
            <a:ext cx="7010399" cy="2743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 y="3124200"/>
            <a:ext cx="9067800" cy="3581400"/>
          </a:xfrm>
          <a:prstGeom prst="rect">
            <a:avLst/>
          </a:prstGeom>
        </p:spPr>
      </p:pic>
    </p:spTree>
    <p:extLst>
      <p:ext uri="{BB962C8B-B14F-4D97-AF65-F5344CB8AC3E}">
        <p14:creationId xmlns:p14="http://schemas.microsoft.com/office/powerpoint/2010/main" val="2147843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752600"/>
          </a:xfrm>
        </p:spPr>
        <p:txBody>
          <a:bodyPr>
            <a:normAutofit/>
          </a:bodyPr>
          <a:lstStyle/>
          <a:p>
            <a:r>
              <a:rPr lang="en-US" dirty="0" smtClean="0"/>
              <a:t>Who was sent to the camp? </a:t>
            </a:r>
            <a:endParaRPr lang="en-US" dirty="0"/>
          </a:p>
        </p:txBody>
      </p:sp>
      <p:sp>
        <p:nvSpPr>
          <p:cNvPr id="3" name="Subtitle 2"/>
          <p:cNvSpPr>
            <a:spLocks noGrp="1"/>
          </p:cNvSpPr>
          <p:nvPr>
            <p:ph type="subTitle" idx="1"/>
          </p:nvPr>
        </p:nvSpPr>
        <p:spPr>
          <a:xfrm>
            <a:off x="990600" y="2438400"/>
            <a:ext cx="7162800" cy="2667000"/>
          </a:xfrm>
        </p:spPr>
        <p:txBody>
          <a:bodyPr>
            <a:normAutofit fontScale="77500" lnSpcReduction="20000"/>
          </a:bodyPr>
          <a:lstStyle/>
          <a:p>
            <a:r>
              <a:rPr lang="en-US" dirty="0" smtClean="0"/>
              <a:t>The aim of the </a:t>
            </a:r>
            <a:r>
              <a:rPr lang="en-US" dirty="0" err="1" smtClean="0"/>
              <a:t>Chelmno</a:t>
            </a:r>
            <a:r>
              <a:rPr lang="en-US" dirty="0" smtClean="0"/>
              <a:t> camp was the extermination of the Jews from the </a:t>
            </a:r>
            <a:r>
              <a:rPr lang="en-US" dirty="0" err="1" smtClean="0"/>
              <a:t>Warthegau</a:t>
            </a:r>
            <a:r>
              <a:rPr lang="en-US" dirty="0" smtClean="0"/>
              <a:t>, the part of Poland which consisted of the 1939 province (</a:t>
            </a:r>
            <a:r>
              <a:rPr lang="en-US" dirty="0" err="1" smtClean="0"/>
              <a:t>voivodship</a:t>
            </a:r>
            <a:r>
              <a:rPr lang="en-US" dirty="0" smtClean="0"/>
              <a:t>) of </a:t>
            </a:r>
            <a:r>
              <a:rPr lang="en-US" dirty="0" err="1" smtClean="0"/>
              <a:t>Poznania</a:t>
            </a:r>
            <a:r>
              <a:rPr lang="en-US" dirty="0" smtClean="0"/>
              <a:t>, almost the whole province of Lodz, and a part of the province of Warsaw, inhabited altogether by 4,546,000 People (including 450,000 Jews).</a:t>
            </a:r>
            <a:r>
              <a:rPr lang="en-US" dirty="0"/>
              <a:t> </a:t>
            </a:r>
            <a:r>
              <a:rPr lang="en-US" dirty="0" smtClean="0"/>
              <a:t>Also, Austria </a:t>
            </a:r>
            <a:r>
              <a:rPr lang="en-US" dirty="0"/>
              <a:t>and Czechoslovakia </a:t>
            </a:r>
            <a:r>
              <a:rPr lang="en-US" dirty="0" smtClean="0"/>
              <a:t>people sent to this camp.</a:t>
            </a:r>
            <a:endParaRPr lang="en-US" dirty="0"/>
          </a:p>
        </p:txBody>
      </p:sp>
    </p:spTree>
    <p:extLst>
      <p:ext uri="{BB962C8B-B14F-4D97-AF65-F5344CB8AC3E}">
        <p14:creationId xmlns:p14="http://schemas.microsoft.com/office/powerpoint/2010/main" val="2147843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dirty="0" smtClean="0"/>
              <a:t>The number of people sent to the camp</a:t>
            </a:r>
            <a:endParaRPr lang="en-US" dirty="0"/>
          </a:p>
        </p:txBody>
      </p:sp>
      <p:sp>
        <p:nvSpPr>
          <p:cNvPr id="3" name="Content Placeholder 2"/>
          <p:cNvSpPr>
            <a:spLocks noGrp="1"/>
          </p:cNvSpPr>
          <p:nvPr>
            <p:ph idx="1"/>
          </p:nvPr>
        </p:nvSpPr>
        <p:spPr>
          <a:xfrm>
            <a:off x="457200" y="1447800"/>
            <a:ext cx="8229600" cy="4267201"/>
          </a:xfrm>
        </p:spPr>
        <p:txBody>
          <a:bodyPr>
            <a:normAutofit fontScale="40000" lnSpcReduction="20000"/>
          </a:bodyPr>
          <a:lstStyle/>
          <a:p>
            <a:r>
              <a:rPr lang="en-US" sz="4000" dirty="0">
                <a:solidFill>
                  <a:schemeClr val="bg1">
                    <a:lumMod val="50000"/>
                  </a:schemeClr>
                </a:solidFill>
              </a:rPr>
              <a:t>about 145,000 people were murdered at </a:t>
            </a:r>
            <a:r>
              <a:rPr lang="en-US" sz="4000" dirty="0" err="1">
                <a:solidFill>
                  <a:schemeClr val="bg1">
                    <a:lumMod val="50000"/>
                  </a:schemeClr>
                </a:solidFill>
              </a:rPr>
              <a:t>Chelmno</a:t>
            </a:r>
            <a:r>
              <a:rPr lang="en-US" sz="4000" dirty="0">
                <a:solidFill>
                  <a:schemeClr val="bg1">
                    <a:lumMod val="50000"/>
                  </a:schemeClr>
                </a:solidFill>
              </a:rPr>
              <a:t> in the first phase of its operations. Gassings started on December 7th , 1941. The first deportees were Jews from surrounding communities and about 5,000 Gypsies who had been incarcerated in the Lodz ghetto. From January 16th to January 29th, 1942, 10,000 Jews were deported from Lodz to </a:t>
            </a:r>
            <a:r>
              <a:rPr lang="en-US" sz="4000" dirty="0" err="1">
                <a:solidFill>
                  <a:schemeClr val="bg1">
                    <a:lumMod val="50000"/>
                  </a:schemeClr>
                </a:solidFill>
              </a:rPr>
              <a:t>Chelmno</a:t>
            </a:r>
            <a:r>
              <a:rPr lang="en-US" sz="4000" dirty="0">
                <a:solidFill>
                  <a:schemeClr val="bg1">
                    <a:lumMod val="50000"/>
                  </a:schemeClr>
                </a:solidFill>
              </a:rPr>
              <a:t> and murdered. They were followed by 34,000 between March 22nd and April 2nd, 1942, 11,700 between May 4th and 15th, 1942, 16,000 between September 5th and 12th, 1942. In addition, 15,200 Jewish slave laborers from the Lodz region were gassed at </a:t>
            </a:r>
            <a:r>
              <a:rPr lang="en-US" sz="4000" dirty="0" err="1">
                <a:solidFill>
                  <a:schemeClr val="bg1">
                    <a:lumMod val="50000"/>
                  </a:schemeClr>
                </a:solidFill>
              </a:rPr>
              <a:t>Chelmno</a:t>
            </a:r>
            <a:r>
              <a:rPr lang="en-US" sz="4000" dirty="0">
                <a:solidFill>
                  <a:schemeClr val="bg1">
                    <a:lumMod val="50000"/>
                  </a:schemeClr>
                </a:solidFill>
              </a:rPr>
              <a:t>.</a:t>
            </a:r>
            <a:endParaRPr lang="en-US" sz="4000" dirty="0" smtClean="0">
              <a:solidFill>
                <a:schemeClr val="bg1">
                  <a:lumMod val="50000"/>
                </a:schemeClr>
              </a:solidFill>
            </a:endParaRPr>
          </a:p>
          <a:p>
            <a:endParaRPr lang="en-US" sz="4000" b="1" dirty="0" smtClean="0">
              <a:solidFill>
                <a:schemeClr val="bg1">
                  <a:lumMod val="50000"/>
                </a:schemeClr>
              </a:solidFill>
            </a:endParaRPr>
          </a:p>
          <a:p>
            <a:r>
              <a:rPr lang="en-US" sz="4000" b="1" dirty="0" smtClean="0">
                <a:solidFill>
                  <a:schemeClr val="bg1">
                    <a:lumMod val="50000"/>
                  </a:schemeClr>
                </a:solidFill>
              </a:rPr>
              <a:t>A</a:t>
            </a:r>
            <a:r>
              <a:rPr lang="en-US" sz="4000" dirty="0" smtClean="0">
                <a:solidFill>
                  <a:schemeClr val="bg1">
                    <a:lumMod val="50000"/>
                  </a:schemeClr>
                </a:solidFill>
              </a:rPr>
              <a:t>mongst </a:t>
            </a:r>
            <a:r>
              <a:rPr lang="en-US" sz="4000" dirty="0">
                <a:solidFill>
                  <a:schemeClr val="bg1">
                    <a:lumMod val="50000"/>
                  </a:schemeClr>
                </a:solidFill>
              </a:rPr>
              <a:t>the deportees were Jews from Germany, Austria and Czechoslovakia who had been transported to the Lodz ghetto. After the assassination of </a:t>
            </a:r>
            <a:r>
              <a:rPr lang="en-US" sz="4000" dirty="0" err="1">
                <a:solidFill>
                  <a:schemeClr val="bg1">
                    <a:lumMod val="50000"/>
                  </a:schemeClr>
                </a:solidFill>
              </a:rPr>
              <a:t>Reinhard</a:t>
            </a:r>
            <a:r>
              <a:rPr lang="en-US" sz="4000" dirty="0">
                <a:solidFill>
                  <a:schemeClr val="bg1">
                    <a:lumMod val="50000"/>
                  </a:schemeClr>
                </a:solidFill>
              </a:rPr>
              <a:t> </a:t>
            </a:r>
            <a:r>
              <a:rPr lang="en-US" sz="4000" dirty="0" err="1">
                <a:solidFill>
                  <a:schemeClr val="bg1">
                    <a:lumMod val="50000"/>
                  </a:schemeClr>
                </a:solidFill>
              </a:rPr>
              <a:t>Heydrich</a:t>
            </a:r>
            <a:r>
              <a:rPr lang="en-US" sz="4000" dirty="0">
                <a:solidFill>
                  <a:schemeClr val="bg1">
                    <a:lumMod val="50000"/>
                  </a:schemeClr>
                </a:solidFill>
              </a:rPr>
              <a:t> and the annihilation of the Czech town of Lidice, 88 children from there were sent to </a:t>
            </a:r>
            <a:r>
              <a:rPr lang="en-US" sz="4000" dirty="0" err="1">
                <a:solidFill>
                  <a:schemeClr val="bg1">
                    <a:lumMod val="50000"/>
                  </a:schemeClr>
                </a:solidFill>
              </a:rPr>
              <a:t>Chelmno</a:t>
            </a:r>
            <a:r>
              <a:rPr lang="en-US" sz="4000" dirty="0">
                <a:solidFill>
                  <a:schemeClr val="bg1">
                    <a:lumMod val="50000"/>
                  </a:schemeClr>
                </a:solidFill>
              </a:rPr>
              <a:t> and murdered</a:t>
            </a:r>
            <a:r>
              <a:rPr lang="en-US" sz="4000" dirty="0" smtClean="0">
                <a:solidFill>
                  <a:schemeClr val="bg1">
                    <a:lumMod val="50000"/>
                  </a:schemeClr>
                </a:solidFill>
              </a:rPr>
              <a:t>.</a:t>
            </a:r>
            <a:r>
              <a:rPr lang="en-US" sz="4000" dirty="0">
                <a:solidFill>
                  <a:schemeClr val="bg1">
                    <a:lumMod val="50000"/>
                  </a:schemeClr>
                </a:solidFill>
              </a:rPr>
              <a:t/>
            </a:r>
            <a:br>
              <a:rPr lang="en-US" sz="4000" dirty="0">
                <a:solidFill>
                  <a:schemeClr val="bg1">
                    <a:lumMod val="50000"/>
                  </a:schemeClr>
                </a:solidFill>
              </a:rPr>
            </a:br>
            <a:endParaRPr lang="en-US" sz="4000" dirty="0" smtClean="0">
              <a:solidFill>
                <a:schemeClr val="bg1">
                  <a:lumMod val="50000"/>
                </a:schemeClr>
              </a:solidFill>
            </a:endParaRPr>
          </a:p>
          <a:p>
            <a:r>
              <a:rPr lang="en-US" sz="4000" b="1" dirty="0">
                <a:solidFill>
                  <a:schemeClr val="bg1">
                    <a:lumMod val="50000"/>
                  </a:schemeClr>
                </a:solidFill>
              </a:rPr>
              <a:t>B</a:t>
            </a:r>
            <a:r>
              <a:rPr lang="en-US" sz="4000" dirty="0">
                <a:solidFill>
                  <a:schemeClr val="bg1">
                    <a:lumMod val="50000"/>
                  </a:schemeClr>
                </a:solidFill>
              </a:rPr>
              <a:t>y March 1943, most of the Jews of the </a:t>
            </a:r>
            <a:r>
              <a:rPr lang="en-US" sz="4000" dirty="0" err="1">
                <a:solidFill>
                  <a:schemeClr val="bg1">
                    <a:lumMod val="50000"/>
                  </a:schemeClr>
                </a:solidFill>
              </a:rPr>
              <a:t>Warthegau</a:t>
            </a:r>
            <a:r>
              <a:rPr lang="en-US" sz="4000" dirty="0">
                <a:solidFill>
                  <a:schemeClr val="bg1">
                    <a:lumMod val="50000"/>
                  </a:schemeClr>
                </a:solidFill>
              </a:rPr>
              <a:t> had been murdered. Only the 70,000 Jews in the Lodz ghetto remained. </a:t>
            </a:r>
            <a:r>
              <a:rPr lang="en-US" sz="4000" dirty="0" err="1">
                <a:solidFill>
                  <a:schemeClr val="bg1">
                    <a:lumMod val="50000"/>
                  </a:schemeClr>
                </a:solidFill>
              </a:rPr>
              <a:t>Chelmno</a:t>
            </a:r>
            <a:r>
              <a:rPr lang="en-US" sz="4000" dirty="0">
                <a:solidFill>
                  <a:schemeClr val="bg1">
                    <a:lumMod val="50000"/>
                  </a:schemeClr>
                </a:solidFill>
              </a:rPr>
              <a:t> camp was wound up and the </a:t>
            </a:r>
            <a:r>
              <a:rPr lang="en-US" sz="4000" dirty="0" err="1">
                <a:solidFill>
                  <a:schemeClr val="bg1">
                    <a:lumMod val="50000"/>
                  </a:schemeClr>
                </a:solidFill>
              </a:rPr>
              <a:t>schloss</a:t>
            </a:r>
            <a:r>
              <a:rPr lang="en-US" sz="4000" dirty="0">
                <a:solidFill>
                  <a:schemeClr val="bg1">
                    <a:lumMod val="50000"/>
                  </a:schemeClr>
                </a:solidFill>
              </a:rPr>
              <a:t> actually demolished. It was briefly reactivated on the same lines in April to July 1944 to assist with the liquidation of the Lodz 'ghetto'. In this period, a further 25.000 Lodz Jews were murdered at </a:t>
            </a:r>
            <a:r>
              <a:rPr lang="en-US" sz="4000" dirty="0" err="1">
                <a:solidFill>
                  <a:schemeClr val="bg1">
                    <a:lumMod val="50000"/>
                  </a:schemeClr>
                </a:solidFill>
              </a:rPr>
              <a:t>Chelmno</a:t>
            </a:r>
            <a:r>
              <a:rPr lang="en-US" sz="4000" dirty="0">
                <a:solidFill>
                  <a:schemeClr val="bg1">
                    <a:lumMod val="50000"/>
                  </a:schemeClr>
                </a:solidFill>
              </a:rPr>
              <a:t>. Afterwards, a unit of '</a:t>
            </a:r>
            <a:r>
              <a:rPr lang="en-US" sz="4000" dirty="0" err="1">
                <a:solidFill>
                  <a:schemeClr val="bg1">
                    <a:lumMod val="50000"/>
                  </a:schemeClr>
                </a:solidFill>
              </a:rPr>
              <a:t>Sonderkommando</a:t>
            </a:r>
            <a:r>
              <a:rPr lang="en-US" sz="4000" dirty="0">
                <a:solidFill>
                  <a:schemeClr val="bg1">
                    <a:lumMod val="50000"/>
                  </a:schemeClr>
                </a:solidFill>
              </a:rPr>
              <a:t> 1005 labored to clean up the traces of mass murder. On January 17th, 1945 the work group, numbering 48 men, was to be shot, but the Jews revolted and in the ensuing melee a handful escaped.</a:t>
            </a:r>
            <a:endParaRPr lang="en-US" sz="4000" dirty="0" smtClean="0">
              <a:solidFill>
                <a:schemeClr val="bg1">
                  <a:lumMod val="50000"/>
                </a:schemeClr>
              </a:solidFill>
            </a:endParaRPr>
          </a:p>
          <a:p>
            <a:endParaRPr lang="en-US" dirty="0"/>
          </a:p>
        </p:txBody>
      </p:sp>
    </p:spTree>
    <p:extLst>
      <p:ext uri="{BB962C8B-B14F-4D97-AF65-F5344CB8AC3E}">
        <p14:creationId xmlns:p14="http://schemas.microsoft.com/office/powerpoint/2010/main" val="307714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people did to survive in the camp</a:t>
            </a:r>
            <a:endParaRPr lang="en-US" dirty="0"/>
          </a:p>
        </p:txBody>
      </p:sp>
      <p:sp>
        <p:nvSpPr>
          <p:cNvPr id="3" name="Content Placeholder 2"/>
          <p:cNvSpPr>
            <a:spLocks noGrp="1"/>
          </p:cNvSpPr>
          <p:nvPr>
            <p:ph idx="1"/>
          </p:nvPr>
        </p:nvSpPr>
        <p:spPr/>
        <p:txBody>
          <a:bodyPr>
            <a:normAutofit/>
          </a:bodyPr>
          <a:lstStyle/>
          <a:p>
            <a:r>
              <a:rPr lang="en-US" sz="2400" dirty="0" smtClean="0"/>
              <a:t>Last day of when the Germany decided to close the camp, many Jews people fought against Germany, but from many Jews </a:t>
            </a:r>
            <a:r>
              <a:rPr lang="en-US" sz="2400" dirty="0" err="1" smtClean="0"/>
              <a:t>people,only</a:t>
            </a:r>
            <a:r>
              <a:rPr lang="en-US" sz="2400" dirty="0" smtClean="0"/>
              <a:t> 3 survived.</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3124200"/>
            <a:ext cx="5029200" cy="3048000"/>
          </a:xfrm>
          <a:prstGeom prst="rect">
            <a:avLst/>
          </a:prstGeom>
        </p:spPr>
      </p:pic>
    </p:spTree>
    <p:extLst>
      <p:ext uri="{BB962C8B-B14F-4D97-AF65-F5344CB8AC3E}">
        <p14:creationId xmlns:p14="http://schemas.microsoft.com/office/powerpoint/2010/main" val="3047412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the camp was open?</a:t>
            </a:r>
            <a:endParaRPr lang="en-US" dirty="0"/>
          </a:p>
        </p:txBody>
      </p:sp>
      <p:sp>
        <p:nvSpPr>
          <p:cNvPr id="3" name="Content Placeholder 2"/>
          <p:cNvSpPr>
            <a:spLocks noGrp="1"/>
          </p:cNvSpPr>
          <p:nvPr>
            <p:ph idx="1"/>
          </p:nvPr>
        </p:nvSpPr>
        <p:spPr/>
        <p:txBody>
          <a:bodyPr>
            <a:normAutofit/>
          </a:bodyPr>
          <a:lstStyle/>
          <a:p>
            <a:r>
              <a:rPr lang="en-US" sz="2000" b="1" dirty="0" err="1">
                <a:solidFill>
                  <a:schemeClr val="bg1">
                    <a:lumMod val="50000"/>
                  </a:schemeClr>
                </a:solidFill>
              </a:rPr>
              <a:t>C</a:t>
            </a:r>
            <a:r>
              <a:rPr lang="en-US" sz="2000" dirty="0" err="1">
                <a:solidFill>
                  <a:schemeClr val="bg1">
                    <a:lumMod val="50000"/>
                  </a:schemeClr>
                </a:solidFill>
              </a:rPr>
              <a:t>helmno</a:t>
            </a:r>
            <a:r>
              <a:rPr lang="en-US" sz="2000" dirty="0">
                <a:solidFill>
                  <a:schemeClr val="bg1">
                    <a:lumMod val="50000"/>
                  </a:schemeClr>
                </a:solidFill>
              </a:rPr>
              <a:t> was established December 1941. The first commandant was Herbert Lange. The camp consisted of two parts: administration section, barracks and storage for plundered goods; burial and cremation site. It operated three gas vans using carbon monoxide. The camp began operations on December 7th, 1941 and ended operations on March 1943. It resumed operations June 23, 1944 and finally ceased operations January 17, 1945</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3962400"/>
            <a:ext cx="8953500" cy="2501900"/>
          </a:xfrm>
          <a:prstGeom prst="rect">
            <a:avLst/>
          </a:prstGeom>
        </p:spPr>
      </p:pic>
    </p:spTree>
    <p:extLst>
      <p:ext uri="{BB962C8B-B14F-4D97-AF65-F5344CB8AC3E}">
        <p14:creationId xmlns:p14="http://schemas.microsoft.com/office/powerpoint/2010/main" val="699869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happened to the camp in the last days of the war</a:t>
            </a:r>
            <a:endParaRPr lang="en-US" dirty="0"/>
          </a:p>
        </p:txBody>
      </p:sp>
      <p:sp>
        <p:nvSpPr>
          <p:cNvPr id="3" name="Content Placeholder 2"/>
          <p:cNvSpPr>
            <a:spLocks noGrp="1"/>
          </p:cNvSpPr>
          <p:nvPr>
            <p:ph idx="1"/>
          </p:nvPr>
        </p:nvSpPr>
        <p:spPr/>
        <p:txBody>
          <a:bodyPr/>
          <a:lstStyle/>
          <a:p>
            <a:r>
              <a:rPr lang="en-US" dirty="0" smtClean="0"/>
              <a:t>There is no information about the last days of the war because </a:t>
            </a:r>
            <a:r>
              <a:rPr lang="en-US" dirty="0" err="1" smtClean="0"/>
              <a:t>chelmno</a:t>
            </a:r>
            <a:r>
              <a:rPr lang="en-US" dirty="0" smtClean="0"/>
              <a:t> camp closed before the last days of the war.</a:t>
            </a:r>
            <a:endParaRPr lang="en-US" dirty="0"/>
          </a:p>
        </p:txBody>
      </p:sp>
    </p:spTree>
    <p:extLst>
      <p:ext uri="{BB962C8B-B14F-4D97-AF65-F5344CB8AC3E}">
        <p14:creationId xmlns:p14="http://schemas.microsoft.com/office/powerpoint/2010/main" val="3371341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film about </a:t>
            </a:r>
            <a:r>
              <a:rPr lang="en-US" dirty="0" err="1" smtClean="0"/>
              <a:t>chelmno</a:t>
            </a:r>
            <a:r>
              <a:rPr lang="en-US" dirty="0" smtClean="0"/>
              <a:t> camp</a:t>
            </a:r>
            <a:endParaRPr lang="en-US" dirty="0"/>
          </a:p>
        </p:txBody>
      </p:sp>
      <p:sp>
        <p:nvSpPr>
          <p:cNvPr id="3" name="Content Placeholder 2"/>
          <p:cNvSpPr>
            <a:spLocks noGrp="1"/>
          </p:cNvSpPr>
          <p:nvPr>
            <p:ph idx="1"/>
          </p:nvPr>
        </p:nvSpPr>
        <p:spPr/>
        <p:txBody>
          <a:bodyPr/>
          <a:lstStyle/>
          <a:p>
            <a:r>
              <a:rPr lang="en-US" dirty="0"/>
              <a:t>http://youtu.be/72EHKDgL2Rc</a:t>
            </a:r>
          </a:p>
        </p:txBody>
      </p:sp>
    </p:spTree>
    <p:extLst>
      <p:ext uri="{BB962C8B-B14F-4D97-AF65-F5344CB8AC3E}">
        <p14:creationId xmlns:p14="http://schemas.microsoft.com/office/powerpoint/2010/main" val="13872201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495</Words>
  <Application>Microsoft Office PowerPoint</Application>
  <PresentationFormat>On-screen Show (4:3)</PresentationFormat>
  <Paragraphs>21</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Chelmno</vt:lpstr>
      <vt:lpstr>For concentration camps, specify the type </vt:lpstr>
      <vt:lpstr>The location of Chelmno camp </vt:lpstr>
      <vt:lpstr>Who was sent to the camp? </vt:lpstr>
      <vt:lpstr>The number of people sent to the camp</vt:lpstr>
      <vt:lpstr>What people did to survive in the camp</vt:lpstr>
      <vt:lpstr>When the camp was open?</vt:lpstr>
      <vt:lpstr>What happened to the camp in the last days of the war</vt:lpstr>
      <vt:lpstr>The film about chelmno camp</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Chelmno</dc:title>
  <dc:creator>Windows User</dc:creator>
  <cp:lastModifiedBy>Windows User</cp:lastModifiedBy>
  <cp:revision>5</cp:revision>
  <dcterms:created xsi:type="dcterms:W3CDTF">2013-05-02T18:41:07Z</dcterms:created>
  <dcterms:modified xsi:type="dcterms:W3CDTF">2013-05-06T15:21:02Z</dcterms:modified>
</cp:coreProperties>
</file>